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327" r:id="rId6"/>
    <p:sldId id="297" r:id="rId7"/>
    <p:sldId id="266" r:id="rId8"/>
    <p:sldId id="299" r:id="rId9"/>
    <p:sldId id="282" r:id="rId10"/>
    <p:sldId id="339" r:id="rId11"/>
    <p:sldId id="340" r:id="rId12"/>
    <p:sldId id="271" r:id="rId13"/>
    <p:sldId id="320" r:id="rId14"/>
    <p:sldId id="284" r:id="rId15"/>
    <p:sldId id="285" r:id="rId16"/>
    <p:sldId id="283" r:id="rId17"/>
    <p:sldId id="286" r:id="rId18"/>
    <p:sldId id="287" r:id="rId19"/>
    <p:sldId id="288" r:id="rId20"/>
    <p:sldId id="332" r:id="rId21"/>
    <p:sldId id="267" r:id="rId22"/>
    <p:sldId id="268" r:id="rId23"/>
    <p:sldId id="310" r:id="rId24"/>
    <p:sldId id="303" r:id="rId25"/>
    <p:sldId id="316" r:id="rId26"/>
    <p:sldId id="275" r:id="rId27"/>
    <p:sldId id="274" r:id="rId28"/>
    <p:sldId id="312" r:id="rId29"/>
    <p:sldId id="341" r:id="rId30"/>
    <p:sldId id="334" r:id="rId31"/>
    <p:sldId id="335" r:id="rId32"/>
    <p:sldId id="337" r:id="rId33"/>
    <p:sldId id="338" r:id="rId34"/>
    <p:sldId id="278" r:id="rId35"/>
    <p:sldId id="276" r:id="rId36"/>
    <p:sldId id="279" r:id="rId37"/>
    <p:sldId id="294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4-4F98-A94C-ED1EB3D737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4-4F98-A94C-ED1EB3D737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4-4F98-A94C-ED1EB3D737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4-4F98-A94C-ED1EB3D737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0-40%</c:v>
                </c:pt>
                <c:pt idx="1">
                  <c:v>41-50%</c:v>
                </c:pt>
                <c:pt idx="2">
                  <c:v>51-80%</c:v>
                </c:pt>
                <c:pt idx="3">
                  <c:v>81-100%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33</c:v>
                </c:pt>
                <c:pt idx="2">
                  <c:v>43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BF-465A-88F5-F06BAF0ED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7320491188601435E-2"/>
          <c:y val="0.79229725639866566"/>
          <c:w val="0.81279949381327332"/>
          <c:h val="0.20770274360133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00-4572-A63A-BA1C3EB566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00-4572-A63A-BA1C3EB566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00-4572-A63A-BA1C3EB566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00-4572-A63A-BA1C3EB566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0-40%</c:v>
                </c:pt>
                <c:pt idx="1">
                  <c:v>41-50%</c:v>
                </c:pt>
                <c:pt idx="2">
                  <c:v>51-80%</c:v>
                </c:pt>
                <c:pt idx="3">
                  <c:v>81-100%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43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A-4394-A6C2-1E77ACAD1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Базовый уровень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21-4C19-9AF1-7051C3FDD1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21-4C19-9AF1-7051C3FDD1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21-4C19-9AF1-7051C3FDD1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A8-43DA-A2CD-13A97E8A3EEE}"/>
              </c:ext>
            </c:extLst>
          </c:dPt>
          <c:cat>
            <c:strRef>
              <c:f>Лист1!$A$2:$A$5</c:f>
              <c:strCache>
                <c:ptCount val="4"/>
                <c:pt idx="0">
                  <c:v>0-40%</c:v>
                </c:pt>
                <c:pt idx="1">
                  <c:v>41-50%</c:v>
                </c:pt>
                <c:pt idx="2">
                  <c:v>51-80%</c:v>
                </c:pt>
                <c:pt idx="3">
                  <c:v>81-100%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76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F-4D83-85D4-213ABFE1F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48129921259699E-3"/>
          <c:y val="1.1320311803622548E-2"/>
          <c:w val="0.52694537401574804"/>
          <c:h val="0.7904180124004667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37-494B-A206-5B91DD0C93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37-494B-A206-5B91DD0C93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37-494B-A206-5B91DD0C93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37-494B-A206-5B91DD0C93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0-40%</c:v>
                </c:pt>
                <c:pt idx="1">
                  <c:v>41-50%</c:v>
                </c:pt>
                <c:pt idx="2">
                  <c:v>51-80%</c:v>
                </c:pt>
                <c:pt idx="3">
                  <c:v>81-100%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38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9E-464C-82C9-D3EE36B2F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Г</a:t>
            </a:r>
            <a:r>
              <a:rPr lang="ru-RU" sz="5400" b="1" dirty="0" smtClean="0"/>
              <a:t>осударственная </a:t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/>
              <a:t>тоговая</a:t>
            </a:r>
            <a:br>
              <a:rPr lang="ru-RU" sz="5400" b="1" dirty="0" smtClean="0"/>
            </a:b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/>
              <a:t>ттестация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8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400" y="5359400"/>
            <a:ext cx="8775700" cy="1320800"/>
          </a:xfrm>
        </p:spPr>
        <p:txBody>
          <a:bodyPr/>
          <a:lstStyle/>
          <a:p>
            <a:pPr algn="ctr"/>
            <a:r>
              <a:rPr lang="ru-RU" b="1" dirty="0" smtClean="0"/>
              <a:t>Учебные предметы в аттестате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0" y="749300"/>
            <a:ext cx="8699500" cy="4737100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/>
              <a:t>Русский язык</a:t>
            </a:r>
          </a:p>
          <a:p>
            <a:r>
              <a:rPr lang="ru-RU" sz="2400" b="1" dirty="0" smtClean="0"/>
              <a:t>Литература</a:t>
            </a:r>
          </a:p>
          <a:p>
            <a:r>
              <a:rPr lang="ru-RU" sz="2400" b="1" dirty="0" smtClean="0"/>
              <a:t>Родная литература (русская)</a:t>
            </a:r>
          </a:p>
          <a:p>
            <a:r>
              <a:rPr lang="ru-RU" sz="2400" b="1" dirty="0" smtClean="0"/>
              <a:t>Иностранный язык (английский)</a:t>
            </a:r>
          </a:p>
          <a:p>
            <a:r>
              <a:rPr lang="ru-RU" sz="2400" b="1" dirty="0" smtClean="0"/>
              <a:t>Математика</a:t>
            </a:r>
          </a:p>
          <a:p>
            <a:r>
              <a:rPr lang="ru-RU" sz="2400" b="1" dirty="0" smtClean="0"/>
              <a:t>Биология</a:t>
            </a:r>
          </a:p>
          <a:p>
            <a:r>
              <a:rPr lang="ru-RU" sz="2400" b="1" dirty="0" smtClean="0"/>
              <a:t>Астрономия</a:t>
            </a:r>
          </a:p>
          <a:p>
            <a:r>
              <a:rPr lang="ru-RU" sz="2400" b="1" dirty="0" smtClean="0"/>
              <a:t>История</a:t>
            </a:r>
          </a:p>
          <a:p>
            <a:r>
              <a:rPr lang="ru-RU" sz="2400" b="1" dirty="0" smtClean="0"/>
              <a:t>Обществознание</a:t>
            </a:r>
          </a:p>
          <a:p>
            <a:r>
              <a:rPr lang="ru-RU" sz="2400" b="1" dirty="0" smtClean="0"/>
              <a:t>Экономика</a:t>
            </a:r>
          </a:p>
          <a:p>
            <a:r>
              <a:rPr lang="ru-RU" sz="2400" b="1" dirty="0" smtClean="0"/>
              <a:t>Физическая культура</a:t>
            </a:r>
          </a:p>
          <a:p>
            <a:r>
              <a:rPr lang="ru-RU" sz="2400" b="1" dirty="0" smtClean="0"/>
              <a:t>ОБЖ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025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Элективные курсы в аттестат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285288" cy="40005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Индивидуальный проект</a:t>
            </a:r>
          </a:p>
          <a:p>
            <a:r>
              <a:rPr lang="ru-RU" sz="2400" b="1" dirty="0" smtClean="0"/>
              <a:t>Информационные технологии в экономике и управлении</a:t>
            </a:r>
          </a:p>
          <a:p>
            <a:r>
              <a:rPr lang="ru-RU" sz="2400" b="1" dirty="0" smtClean="0"/>
              <a:t>Технология профессионального успеха</a:t>
            </a:r>
          </a:p>
          <a:p>
            <a:r>
              <a:rPr lang="ru-RU" sz="2400" b="1" dirty="0" smtClean="0"/>
              <a:t>Практикум по решению коммуникативных задач по английскому языку</a:t>
            </a:r>
          </a:p>
          <a:p>
            <a:r>
              <a:rPr lang="ru-RU" sz="2400" b="1" dirty="0" smtClean="0"/>
              <a:t>Техника перевода</a:t>
            </a:r>
          </a:p>
          <a:p>
            <a:r>
              <a:rPr lang="ru-RU" sz="2400" b="1" dirty="0" smtClean="0"/>
              <a:t>Система норм  в современном русском языке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4028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ЕГЭ-2022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Для получения аттестата </a:t>
            </a:r>
            <a:r>
              <a:rPr lang="ru-RU" sz="2800" b="1" dirty="0" smtClean="0"/>
              <a:t>установлено минимальное количество баллов ЕГЭ: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по русскому языку – 24 балла;</a:t>
            </a:r>
          </a:p>
          <a:p>
            <a:r>
              <a:rPr lang="ru-RU" sz="2800" b="1" dirty="0" smtClean="0"/>
              <a:t>по математике базового уровня – 3 балла (по 5-балльной шкале);</a:t>
            </a:r>
          </a:p>
          <a:p>
            <a:r>
              <a:rPr lang="ru-RU" sz="2800" b="1" dirty="0" smtClean="0"/>
              <a:t>по математике профильного уровня – 27 баллов.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832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Аттестат с отличием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720388" cy="4102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11 классы </a:t>
            </a:r>
            <a:r>
              <a:rPr lang="ru-RU" sz="3600" dirty="0" smtClean="0"/>
              <a:t>– все оценки «отлично» в аттестате + успешная сдача ЕГЭ с первого раза + не менее 70 баллов по русскому языку и математике профильного уровня или оценка «5» по математике базового уровня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5983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 – 1 декабря</a:t>
            </a:r>
            <a:br>
              <a:rPr lang="ru-RU" dirty="0" smtClean="0"/>
            </a:br>
            <a:r>
              <a:rPr lang="ru-RU" dirty="0" smtClean="0"/>
              <a:t>(2 февраля, 4 мая)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b="1" dirty="0"/>
              <a:t>Начало – 10.00</a:t>
            </a:r>
          </a:p>
          <a:p>
            <a:pPr>
              <a:buNone/>
            </a:pPr>
            <a:r>
              <a:rPr lang="ru-RU" sz="3600" b="1" dirty="0"/>
              <a:t>Место проведения – школа №23</a:t>
            </a:r>
          </a:p>
          <a:p>
            <a:pPr>
              <a:buNone/>
            </a:pPr>
            <a:r>
              <a:rPr lang="ru-RU" sz="3600" b="1" dirty="0"/>
              <a:t>Продолжительность – 3 часа 55 минут</a:t>
            </a:r>
          </a:p>
          <a:p>
            <a:pPr>
              <a:buNone/>
            </a:pPr>
            <a:r>
              <a:rPr lang="ru-RU" sz="3600" b="1" dirty="0"/>
              <a:t>Объем – не менее 250 слов</a:t>
            </a:r>
          </a:p>
          <a:p>
            <a:pPr>
              <a:buNone/>
            </a:pPr>
            <a:r>
              <a:rPr lang="ru-RU" sz="3600" b="1" dirty="0"/>
              <a:t>Проверка – </a:t>
            </a:r>
            <a:r>
              <a:rPr lang="ru-RU" sz="3600" b="1" dirty="0" smtClean="0"/>
              <a:t>муниципальная комиссия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Результат – зачет \ незачет</a:t>
            </a:r>
          </a:p>
        </p:txBody>
      </p:sp>
    </p:spTree>
    <p:extLst>
      <p:ext uri="{BB962C8B-B14F-4D97-AF65-F5344CB8AC3E}">
        <p14:creationId xmlns:p14="http://schemas.microsoft.com/office/powerpoint/2010/main" val="30417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 – 1 декабря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4400" b="1" u="sng" dirty="0"/>
              <a:t>Срок действия результатов </a:t>
            </a:r>
            <a:r>
              <a:rPr lang="ru-RU" sz="4400" dirty="0"/>
              <a:t>– 4 года, следующих за годом получения такого результата</a:t>
            </a:r>
          </a:p>
          <a:p>
            <a:pPr>
              <a:buNone/>
            </a:pPr>
            <a:r>
              <a:rPr lang="ru-RU" sz="2800" dirty="0"/>
              <a:t>  (Методические рекомендации </a:t>
            </a:r>
            <a:r>
              <a:rPr lang="ru-RU" sz="2800" dirty="0" err="1"/>
              <a:t>Рособрнадзора</a:t>
            </a:r>
            <a:r>
              <a:rPr lang="ru-RU" sz="2800" dirty="0"/>
              <a:t> №02-448 от 01.10.2015)</a:t>
            </a:r>
          </a:p>
        </p:txBody>
      </p:sp>
    </p:spTree>
    <p:extLst>
      <p:ext uri="{BB962C8B-B14F-4D97-AF65-F5344CB8AC3E}">
        <p14:creationId xmlns:p14="http://schemas.microsoft.com/office/powerpoint/2010/main" val="8517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Итоговое сочинение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882188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5 направлений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Темы формулируются в рамках направлений (разные темы для разных часовых поясов)</a:t>
            </a:r>
          </a:p>
        </p:txBody>
      </p:sp>
    </p:spTree>
    <p:extLst>
      <p:ext uri="{BB962C8B-B14F-4D97-AF65-F5344CB8AC3E}">
        <p14:creationId xmlns:p14="http://schemas.microsoft.com/office/powerpoint/2010/main" val="24308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u="sng" dirty="0"/>
              <a:t>Требования:</a:t>
            </a:r>
          </a:p>
          <a:p>
            <a:r>
              <a:rPr lang="ru-RU" sz="4800" dirty="0"/>
              <a:t>Объем</a:t>
            </a:r>
          </a:p>
          <a:p>
            <a:r>
              <a:rPr lang="ru-RU" sz="4800" dirty="0"/>
              <a:t>Самостоятельность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83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10453688" cy="36152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u="sng" dirty="0"/>
              <a:t>Критерии оценивания:</a:t>
            </a:r>
          </a:p>
          <a:p>
            <a:pPr>
              <a:buNone/>
            </a:pPr>
            <a:r>
              <a:rPr lang="ru-RU" sz="3200" b="1" dirty="0"/>
              <a:t>К1   Соответствие теме</a:t>
            </a:r>
          </a:p>
          <a:p>
            <a:pPr>
              <a:buNone/>
            </a:pPr>
            <a:r>
              <a:rPr lang="ru-RU" sz="3200" b="1" dirty="0"/>
              <a:t>К2   Аргументация. Привлечение литературного материала</a:t>
            </a:r>
          </a:p>
          <a:p>
            <a:pPr>
              <a:buNone/>
            </a:pPr>
            <a:r>
              <a:rPr lang="ru-RU" sz="3200" b="1" dirty="0"/>
              <a:t>К3   Композиция и логика рассуждения</a:t>
            </a:r>
          </a:p>
          <a:p>
            <a:pPr>
              <a:buNone/>
            </a:pPr>
            <a:r>
              <a:rPr lang="ru-RU" sz="3200" b="1" dirty="0"/>
              <a:t>К4   Качество письменной речи</a:t>
            </a:r>
          </a:p>
          <a:p>
            <a:pPr>
              <a:buNone/>
            </a:pPr>
            <a:r>
              <a:rPr lang="ru-RU" sz="3200" b="1" dirty="0"/>
              <a:t>К5  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284808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9374188" cy="3615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/>
              <a:t>Для получения зачета</a:t>
            </a:r>
          </a:p>
          <a:p>
            <a:pPr>
              <a:buNone/>
            </a:pPr>
            <a:r>
              <a:rPr lang="ru-RU" sz="3600" dirty="0"/>
              <a:t>  нужно получить «зачет» по критериям №1,2 и «зачет» по одному из других критериев (№3-5)</a:t>
            </a:r>
          </a:p>
        </p:txBody>
      </p:sp>
    </p:spTree>
    <p:extLst>
      <p:ext uri="{BB962C8B-B14F-4D97-AF65-F5344CB8AC3E}">
        <p14:creationId xmlns:p14="http://schemas.microsoft.com/office/powerpoint/2010/main" val="45972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Результаты ЕГЭ-2021</a:t>
            </a:r>
            <a:endParaRPr lang="ru-RU" sz="5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1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Направления итогового сочинения-2021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364788" cy="3615267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1</a:t>
            </a:r>
            <a:r>
              <a:rPr lang="ru-RU" b="1" dirty="0" smtClean="0"/>
              <a:t>.   </a:t>
            </a:r>
            <a:r>
              <a:rPr lang="ru-RU" sz="3600" b="1" dirty="0" smtClean="0"/>
              <a:t>Человек путешествующий – дорога в жизни человека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2. </a:t>
            </a:r>
            <a:r>
              <a:rPr lang="ru-RU" sz="3600" b="1" dirty="0" smtClean="0"/>
              <a:t>Цивилизация и технология – спасение, вызов или трагедия?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3. </a:t>
            </a:r>
            <a:r>
              <a:rPr lang="ru-RU" sz="3600" b="1" dirty="0" smtClean="0"/>
              <a:t>Преступление и Наказание – вечная тема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4. </a:t>
            </a:r>
            <a:r>
              <a:rPr lang="ru-RU" sz="3600" b="1" dirty="0" smtClean="0"/>
              <a:t>Книга (музыка, спектакль, фильм) - про меня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5. </a:t>
            </a:r>
            <a:r>
              <a:rPr lang="ru-RU" sz="3600" b="1" dirty="0" smtClean="0"/>
              <a:t>Кому на Руси жить хорошо? – вопрос гражданина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8790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ЕГЭ-2022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Подача заявления </a:t>
            </a:r>
            <a:r>
              <a:rPr lang="ru-RU" sz="2800" b="1" dirty="0" smtClean="0">
                <a:solidFill>
                  <a:srgbClr val="FF0000"/>
                </a:solidFill>
              </a:rPr>
              <a:t>до 1 февраля </a:t>
            </a:r>
            <a:r>
              <a:rPr lang="ru-RU" sz="2800" b="1" dirty="0" smtClean="0"/>
              <a:t>2022 года.</a:t>
            </a:r>
          </a:p>
          <a:p>
            <a:pPr marL="0" indent="0">
              <a:buNone/>
            </a:pPr>
            <a:r>
              <a:rPr lang="ru-RU" sz="2800" b="1" dirty="0" smtClean="0"/>
              <a:t>Ученик указывает:</a:t>
            </a:r>
          </a:p>
          <a:p>
            <a:r>
              <a:rPr lang="ru-RU" sz="2800" b="1" dirty="0" smtClean="0"/>
              <a:t>Выбор предметов,</a:t>
            </a:r>
          </a:p>
          <a:p>
            <a:r>
              <a:rPr lang="ru-RU" sz="2800" b="1" dirty="0" smtClean="0"/>
              <a:t>Уровень ЕГЭ по математике,</a:t>
            </a:r>
          </a:p>
          <a:p>
            <a:r>
              <a:rPr lang="ru-RU" sz="2800" b="1" dirty="0" smtClean="0"/>
              <a:t>Формы итоговой аттестации – ЕГЭ или ГВЭ.</a:t>
            </a:r>
          </a:p>
          <a:p>
            <a:pPr>
              <a:buFontTx/>
              <a:buChar char="-"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933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ЕГЭ-2022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14300"/>
            <a:ext cx="10567988" cy="418676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Обязательные предметы</a:t>
            </a:r>
            <a:r>
              <a:rPr lang="ru-RU" sz="2800" b="1" dirty="0" smtClean="0"/>
              <a:t>: русский язык и математика.</a:t>
            </a:r>
          </a:p>
          <a:p>
            <a:r>
              <a:rPr lang="ru-RU" sz="2800" b="1" dirty="0" smtClean="0"/>
              <a:t>Математика: </a:t>
            </a:r>
            <a:r>
              <a:rPr lang="ru-RU" sz="2800" b="1" dirty="0" smtClean="0">
                <a:solidFill>
                  <a:srgbClr val="FF0000"/>
                </a:solidFill>
              </a:rPr>
              <a:t>базовый уровень </a:t>
            </a:r>
            <a:r>
              <a:rPr lang="ru-RU" sz="2800" b="1" dirty="0" smtClean="0"/>
              <a:t>(необходим для получения аттестата, не учитывается при поступлении в ВУЗы),</a:t>
            </a:r>
          </a:p>
          <a:p>
            <a:pPr marL="0" indent="0">
              <a:buNone/>
            </a:pPr>
            <a:r>
              <a:rPr lang="ru-RU" sz="2800" b="1" dirty="0" smtClean="0"/>
              <a:t>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профильный уровень </a:t>
            </a:r>
            <a:r>
              <a:rPr lang="ru-RU" sz="2800" b="1" dirty="0" smtClean="0"/>
              <a:t>(требуется для поступления в ВУЗ на профильные специальности)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14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Как выбрать предметы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088172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11 класс </a:t>
            </a:r>
            <a:r>
              <a:rPr lang="ru-RU" sz="3600" b="1" dirty="0" smtClean="0"/>
              <a:t>– русский язык и математика (база) важны для получения аттестата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- остальные предметы – для поступления в ВУЗ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061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771188" cy="5308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solidFill>
                  <a:schemeClr val="tx1"/>
                </a:solidFill>
              </a:rPr>
              <a:t>граниченные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В</a:t>
            </a:r>
            <a:r>
              <a:rPr lang="ru-RU" sz="4400" b="1" dirty="0" smtClean="0">
                <a:solidFill>
                  <a:schemeClr val="tx1"/>
                </a:solidFill>
              </a:rPr>
              <a:t>озможности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З</a:t>
            </a:r>
            <a:r>
              <a:rPr lang="ru-RU" sz="4400" b="1" dirty="0" smtClean="0">
                <a:solidFill>
                  <a:schemeClr val="tx1"/>
                </a:solidFill>
              </a:rPr>
              <a:t>доровья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</a:rPr>
              <a:t>Отдельный пункт или аудитория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</a:rPr>
              <a:t>Меньшее количество участников экзамена в аудитории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tx1"/>
                </a:solidFill>
              </a:rPr>
              <a:t>Продление времени экзамена на 1,5 часа</a:t>
            </a:r>
          </a:p>
        </p:txBody>
      </p:sp>
    </p:spTree>
    <p:extLst>
      <p:ext uri="{BB962C8B-B14F-4D97-AF65-F5344CB8AC3E}">
        <p14:creationId xmlns:p14="http://schemas.microsoft.com/office/powerpoint/2010/main" val="32726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975437" cy="1507067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ПОРЯДОК ПРОВЕДЕНИЯ ГИА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381000"/>
            <a:ext cx="10656889" cy="438150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Видеонаблюдение</a:t>
            </a:r>
          </a:p>
          <a:p>
            <a:r>
              <a:rPr lang="ru-RU" sz="3600" b="1" dirty="0" err="1" smtClean="0"/>
              <a:t>Металлодетекторы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Сигналы подавления мобильной связи</a:t>
            </a:r>
          </a:p>
          <a:p>
            <a:r>
              <a:rPr lang="ru-RU" sz="3600" b="1" dirty="0" smtClean="0"/>
              <a:t>Печать КИМ и сканирование в аудиториях</a:t>
            </a:r>
          </a:p>
          <a:p>
            <a:r>
              <a:rPr lang="ru-RU" sz="3600" b="1" dirty="0" smtClean="0"/>
              <a:t>Удаление за нарушение порядка проведения ГИА (наличие средств связи и справочного материала)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432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ЕГЭ-2022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580688" cy="361526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Если ученик получил на ЕГЭ </a:t>
            </a:r>
            <a:r>
              <a:rPr lang="ru-RU" sz="2800" b="1" dirty="0" smtClean="0">
                <a:solidFill>
                  <a:srgbClr val="FF0000"/>
                </a:solidFill>
              </a:rPr>
              <a:t>неудовлетворительный результат по одному из обязательных предметов </a:t>
            </a:r>
            <a:r>
              <a:rPr lang="ru-RU" sz="2800" b="1" dirty="0" smtClean="0"/>
              <a:t>(русский или математика), то он повторно допускается к сдаче экзаменов по соответствующему предмету в дополнительные сроки.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Предметы по выбору </a:t>
            </a:r>
            <a:r>
              <a:rPr lang="ru-RU" sz="2800" b="1" dirty="0" smtClean="0"/>
              <a:t>в текущем году </a:t>
            </a:r>
            <a:r>
              <a:rPr lang="ru-RU" sz="2800" b="1" dirty="0" smtClean="0">
                <a:solidFill>
                  <a:srgbClr val="FF0000"/>
                </a:solidFill>
              </a:rPr>
              <a:t>не пересдаются!!!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ЕГЭ-2022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818688" cy="3615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Обучающимся, получившим </a:t>
            </a:r>
            <a:r>
              <a:rPr lang="ru-RU" sz="2600" b="1" dirty="0">
                <a:solidFill>
                  <a:srgbClr val="FF0000"/>
                </a:solidFill>
              </a:rPr>
              <a:t>неудовлетворительные результаты по обоим обязательным предметам</a:t>
            </a:r>
          </a:p>
          <a:p>
            <a:pPr marL="0" indent="0" algn="ctr">
              <a:buNone/>
            </a:pPr>
            <a:r>
              <a:rPr lang="ru-RU" sz="2600" b="1" dirty="0"/>
              <a:t>или</a:t>
            </a:r>
          </a:p>
          <a:p>
            <a:pPr marL="0" indent="0">
              <a:buNone/>
            </a:pPr>
            <a:r>
              <a:rPr lang="ru-RU" sz="2600" b="1" dirty="0">
                <a:solidFill>
                  <a:srgbClr val="FF0000"/>
                </a:solidFill>
              </a:rPr>
              <a:t>повторно получившим неудовлетворительный результат </a:t>
            </a:r>
            <a:r>
              <a:rPr lang="ru-RU" sz="2600" b="1" dirty="0"/>
              <a:t>по одному из обязательных предметов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600" b="1" dirty="0"/>
              <a:t>предоставляется право пройти ГИА по соответствующим учебным предметам не ранее 1 сентября текущего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9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ПРОБНЫЕ ЭКЗАМЕНЫ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163328" cy="3886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600" b="1" dirty="0" smtClean="0">
                <a:solidFill>
                  <a:srgbClr val="FF0000"/>
                </a:solidFill>
              </a:rPr>
              <a:t>Сентябрь</a:t>
            </a:r>
            <a:r>
              <a:rPr lang="ru-RU" sz="2600" b="1" dirty="0" smtClean="0"/>
              <a:t> – стартовая диагностика</a:t>
            </a:r>
          </a:p>
          <a:p>
            <a:r>
              <a:rPr lang="ru-RU" sz="2600" b="1" dirty="0" smtClean="0">
                <a:solidFill>
                  <a:srgbClr val="FF0000"/>
                </a:solidFill>
              </a:rPr>
              <a:t>В течение года </a:t>
            </a:r>
            <a:r>
              <a:rPr lang="ru-RU" sz="2600" b="1" dirty="0" smtClean="0"/>
              <a:t>– диагностические работы и смотры знаний по русскому языку, математике, английскому языку, обществознанию</a:t>
            </a:r>
          </a:p>
          <a:p>
            <a:r>
              <a:rPr lang="ru-RU" sz="2600" b="1" dirty="0" smtClean="0">
                <a:solidFill>
                  <a:srgbClr val="FF0000"/>
                </a:solidFill>
              </a:rPr>
              <a:t>Март-апрель</a:t>
            </a:r>
            <a:r>
              <a:rPr lang="ru-RU" sz="2600" b="1" dirty="0" smtClean="0"/>
              <a:t> –школьные пробные экзамены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1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Изменения в ким </a:t>
            </a:r>
            <a:r>
              <a:rPr lang="ru-RU" b="1" dirty="0" err="1" smtClean="0"/>
              <a:t>егэ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Практико-ориентированный подход</a:t>
            </a:r>
          </a:p>
          <a:p>
            <a:r>
              <a:rPr lang="ru-RU" sz="2800" b="1" dirty="0" smtClean="0"/>
              <a:t>До 30.09.2021 – общественное обсуждение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1213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Средний балл по школе по </a:t>
            </a:r>
            <a:r>
              <a:rPr lang="ru-RU" b="1" u="sng" dirty="0" smtClean="0">
                <a:solidFill>
                  <a:srgbClr val="FF0000"/>
                </a:solidFill>
              </a:rPr>
              <a:t>ВСЕМ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предметАМ</a:t>
            </a:r>
            <a:r>
              <a:rPr lang="ru-RU" b="1" dirty="0" smtClean="0">
                <a:solidFill>
                  <a:srgbClr val="FF0000"/>
                </a:solidFill>
              </a:rPr>
              <a:t> (кроме информатики) выше среднего балла по г. орлу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507788" cy="361526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Средний балл</a:t>
            </a:r>
          </a:p>
          <a:p>
            <a:pPr>
              <a:buNone/>
            </a:pPr>
            <a:r>
              <a:rPr lang="ru-RU" sz="2400" b="1" dirty="0" smtClean="0"/>
              <a:t>- по </a:t>
            </a:r>
            <a:r>
              <a:rPr lang="ru-RU" sz="2400" b="1" dirty="0"/>
              <a:t>русскому языку </a:t>
            </a:r>
            <a:r>
              <a:rPr lang="ru-RU" sz="2400" b="1" dirty="0" smtClean="0"/>
              <a:t>- 83;                -  по английскому языку – 81;</a:t>
            </a:r>
          </a:p>
          <a:p>
            <a:pPr>
              <a:buNone/>
            </a:pPr>
            <a:r>
              <a:rPr lang="ru-RU" sz="2400" b="1" dirty="0"/>
              <a:t>- по математике (профиль) - </a:t>
            </a:r>
            <a:r>
              <a:rPr lang="ru-RU" sz="2400" b="1" dirty="0" smtClean="0"/>
              <a:t>69;  -  по информатике и ИКТ – 63;</a:t>
            </a:r>
          </a:p>
          <a:p>
            <a:pPr>
              <a:buNone/>
            </a:pPr>
            <a:r>
              <a:rPr lang="ru-RU" sz="2400" b="1" dirty="0" smtClean="0"/>
              <a:t>- по обществознанию – 70;            - </a:t>
            </a:r>
            <a:r>
              <a:rPr lang="ru-RU" sz="2400" b="1" dirty="0"/>
              <a:t>по химии – </a:t>
            </a:r>
            <a:r>
              <a:rPr lang="ru-RU" sz="2400" b="1" dirty="0" smtClean="0"/>
              <a:t>74;                                  </a:t>
            </a:r>
            <a:endParaRPr lang="ru-RU" sz="2400" b="1" dirty="0"/>
          </a:p>
          <a:p>
            <a:pPr>
              <a:buNone/>
            </a:pPr>
            <a:r>
              <a:rPr lang="ru-RU" sz="2400" b="1" dirty="0"/>
              <a:t>- по литературе </a:t>
            </a:r>
            <a:r>
              <a:rPr lang="ru-RU" sz="2400" b="1" dirty="0" smtClean="0"/>
              <a:t>- 72;                       - </a:t>
            </a:r>
            <a:r>
              <a:rPr lang="ru-RU" sz="2400" b="1" dirty="0"/>
              <a:t>по физике - </a:t>
            </a:r>
            <a:r>
              <a:rPr lang="ru-RU" sz="2400" b="1" dirty="0" smtClean="0"/>
              <a:t>67;</a:t>
            </a:r>
            <a:endParaRPr lang="ru-RU" sz="2400" b="1" dirty="0"/>
          </a:p>
          <a:p>
            <a:pPr>
              <a:buNone/>
            </a:pPr>
            <a:r>
              <a:rPr lang="ru-RU" sz="2400" b="1" dirty="0" smtClean="0"/>
              <a:t>- по </a:t>
            </a:r>
            <a:r>
              <a:rPr lang="ru-RU" sz="2400" b="1" dirty="0"/>
              <a:t>истории - </a:t>
            </a:r>
            <a:r>
              <a:rPr lang="ru-RU" sz="2400" b="1" dirty="0" smtClean="0"/>
              <a:t>63;                              - </a:t>
            </a:r>
            <a:r>
              <a:rPr lang="ru-RU" sz="2400" b="1" dirty="0"/>
              <a:t>по биологии </a:t>
            </a:r>
            <a:r>
              <a:rPr lang="ru-RU" sz="2400" b="1" dirty="0" smtClean="0"/>
              <a:t>– 67.</a:t>
            </a:r>
            <a:endParaRPr lang="ru-RU" sz="2400" b="1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63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851400"/>
            <a:ext cx="8534400" cy="1651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Стартовая диагностика обществознание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5 человек – группа риска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17304"/>
              </p:ext>
            </p:extLst>
          </p:nvPr>
        </p:nvGraphicFramePr>
        <p:xfrm>
          <a:off x="684212" y="152400"/>
          <a:ext cx="10682288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8935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64667"/>
            <a:ext cx="8534400" cy="1473200"/>
          </a:xfrm>
        </p:spPr>
        <p:txBody>
          <a:bodyPr/>
          <a:lstStyle/>
          <a:p>
            <a:pPr algn="ctr"/>
            <a:r>
              <a:rPr lang="ru-RU" dirty="0" smtClean="0"/>
              <a:t>Стартовая диагностика</a:t>
            </a:r>
            <a:br>
              <a:rPr lang="ru-RU" dirty="0" smtClean="0"/>
            </a:br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938548"/>
              </p:ext>
            </p:extLst>
          </p:nvPr>
        </p:nvGraphicFramePr>
        <p:xfrm>
          <a:off x="684212" y="292099"/>
          <a:ext cx="11016721" cy="455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5007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Профильный уровень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4112227"/>
              </p:ext>
            </p:extLst>
          </p:nvPr>
        </p:nvGraphicFramePr>
        <p:xfrm>
          <a:off x="5880099" y="685800"/>
          <a:ext cx="4862513" cy="478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29194104"/>
              </p:ext>
            </p:extLst>
          </p:nvPr>
        </p:nvGraphicFramePr>
        <p:xfrm>
          <a:off x="-1485900" y="4864100"/>
          <a:ext cx="6159500" cy="152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24883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Стартовая диагностика</a:t>
            </a:r>
            <a:br>
              <a:rPr lang="ru-RU" b="1" dirty="0" smtClean="0"/>
            </a:br>
            <a:r>
              <a:rPr lang="ru-RU" b="1" dirty="0" smtClean="0"/>
              <a:t>Английский </a:t>
            </a:r>
            <a:r>
              <a:rPr lang="ru-RU" b="1" dirty="0" smtClean="0"/>
              <a:t>язык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3 человека – группа риска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79393"/>
              </p:ext>
            </p:extLst>
          </p:nvPr>
        </p:nvGraphicFramePr>
        <p:xfrm>
          <a:off x="684212" y="228600"/>
          <a:ext cx="9767887" cy="443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8860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/>
              <a:t>Поступление в ВУЗы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2" y="685800"/>
            <a:ext cx="9780588" cy="36152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u="sng" dirty="0"/>
              <a:t>Индивидуальные достижения</a:t>
            </a:r>
          </a:p>
          <a:p>
            <a:r>
              <a:rPr lang="ru-RU" sz="4000" b="1" dirty="0"/>
              <a:t>Результаты итогового сочинения</a:t>
            </a:r>
          </a:p>
          <a:p>
            <a:r>
              <a:rPr lang="ru-RU" sz="4000" b="1" dirty="0"/>
              <a:t>Победы в олимпиадах, конкурсах</a:t>
            </a:r>
          </a:p>
          <a:p>
            <a:r>
              <a:rPr lang="ru-RU" sz="4000" b="1" dirty="0"/>
              <a:t>Аттестат с </a:t>
            </a:r>
            <a:r>
              <a:rPr lang="ru-RU" sz="4000" b="1" dirty="0" smtClean="0"/>
              <a:t>отличием</a:t>
            </a:r>
          </a:p>
          <a:p>
            <a:r>
              <a:rPr lang="ru-RU" sz="4000" b="1" dirty="0" smtClean="0"/>
              <a:t>Волонтерское движение</a:t>
            </a:r>
            <a:endParaRPr lang="ru-RU" sz="4000" b="1" dirty="0"/>
          </a:p>
          <a:p>
            <a:r>
              <a:rPr lang="ru-RU" sz="4000" b="1" dirty="0"/>
              <a:t>Нормы ГТО</a:t>
            </a:r>
          </a:p>
        </p:txBody>
      </p:sp>
    </p:spTree>
    <p:extLst>
      <p:ext uri="{BB962C8B-B14F-4D97-AF65-F5344CB8AC3E}">
        <p14:creationId xmlns:p14="http://schemas.microsoft.com/office/powerpoint/2010/main" val="911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олимпиады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038067" cy="361526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Всероссийская олимпиада школьников</a:t>
            </a:r>
          </a:p>
          <a:p>
            <a:r>
              <a:rPr lang="ru-RU" sz="3600" b="1" dirty="0" smtClean="0"/>
              <a:t>Международные олимпиады по общеобразовательным предметам</a:t>
            </a:r>
          </a:p>
          <a:p>
            <a:r>
              <a:rPr lang="ru-RU" sz="3600" b="1" dirty="0" smtClean="0"/>
              <a:t>Олимпиады, проводимые ВУЗами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1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/>
              <a:t>олимпиады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Льготы:</a:t>
            </a:r>
          </a:p>
          <a:p>
            <a:pPr marL="0" indent="0" algn="ctr">
              <a:buNone/>
            </a:pPr>
            <a:r>
              <a:rPr lang="ru-RU" sz="2400" b="1" dirty="0" smtClean="0"/>
              <a:t>1) поступление в ВУЗ без экзаменов,</a:t>
            </a:r>
          </a:p>
          <a:p>
            <a:pPr marL="0" indent="0" algn="ctr">
              <a:buNone/>
            </a:pPr>
            <a:r>
              <a:rPr lang="ru-RU" sz="2400" b="1" dirty="0" smtClean="0"/>
              <a:t>2) 100 баллов по профильному предмету.</a:t>
            </a:r>
          </a:p>
          <a:p>
            <a:pPr marL="0" indent="0" algn="ctr">
              <a:buNone/>
            </a:pPr>
            <a:r>
              <a:rPr lang="ru-RU" sz="2400" b="1" dirty="0" smtClean="0"/>
              <a:t>Перечень олимпиад определяется </a:t>
            </a:r>
            <a:r>
              <a:rPr lang="ru-RU" sz="2400" b="1" dirty="0" smtClean="0">
                <a:solidFill>
                  <a:srgbClr val="FF0000"/>
                </a:solidFill>
              </a:rPr>
              <a:t>до 1 ноября</a:t>
            </a:r>
            <a:r>
              <a:rPr lang="ru-RU" sz="2400" b="1" dirty="0" smtClean="0"/>
              <a:t>.</a:t>
            </a: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www.rsr-olymp.ru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6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ИТОГИ ГИА   -   ЕГЭ (11 КЛАСС)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304800"/>
            <a:ext cx="10248900" cy="44577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Лучший результат </a:t>
            </a:r>
          </a:p>
          <a:p>
            <a:pPr marL="0" indent="0">
              <a:buNone/>
            </a:pPr>
            <a:r>
              <a:rPr lang="ru-RU" sz="4000" b="1" dirty="0" smtClean="0"/>
              <a:t>по </a:t>
            </a:r>
            <a:r>
              <a:rPr lang="ru-RU" sz="4000" b="1" dirty="0"/>
              <a:t>русскому </a:t>
            </a:r>
            <a:r>
              <a:rPr lang="ru-RU" sz="4000" b="1" dirty="0" smtClean="0"/>
              <a:t>языку – </a:t>
            </a:r>
            <a:r>
              <a:rPr lang="ru-RU" sz="4000" b="1" dirty="0" smtClean="0">
                <a:solidFill>
                  <a:srgbClr val="FF0000"/>
                </a:solidFill>
              </a:rPr>
              <a:t>100</a:t>
            </a:r>
            <a:r>
              <a:rPr lang="ru-RU" sz="4000" b="1" dirty="0"/>
              <a:t>, </a:t>
            </a:r>
            <a:r>
              <a:rPr lang="ru-RU" sz="4000" b="1" dirty="0" smtClean="0"/>
              <a:t>                по </a:t>
            </a:r>
            <a:r>
              <a:rPr lang="ru-RU" sz="4000" b="1" dirty="0"/>
              <a:t>информатике – </a:t>
            </a:r>
            <a:r>
              <a:rPr lang="ru-RU" sz="4000" b="1" dirty="0" smtClean="0"/>
              <a:t>78,</a:t>
            </a:r>
          </a:p>
          <a:p>
            <a:pPr marL="0" indent="0">
              <a:buNone/>
            </a:pPr>
            <a:r>
              <a:rPr lang="ru-RU" sz="4000" b="1" dirty="0" smtClean="0"/>
              <a:t>по английскому </a:t>
            </a:r>
            <a:r>
              <a:rPr lang="ru-RU" sz="4000" b="1" dirty="0"/>
              <a:t>языку – </a:t>
            </a:r>
            <a:r>
              <a:rPr lang="ru-RU" sz="4000" b="1" dirty="0" smtClean="0"/>
              <a:t>97,             по </a:t>
            </a:r>
            <a:r>
              <a:rPr lang="ru-RU" sz="4000" b="1" dirty="0"/>
              <a:t>химии – </a:t>
            </a:r>
            <a:r>
              <a:rPr lang="ru-RU" sz="4000" b="1" dirty="0" smtClean="0"/>
              <a:t>95,</a:t>
            </a:r>
          </a:p>
          <a:p>
            <a:pPr marL="0" indent="0">
              <a:buNone/>
            </a:pPr>
            <a:r>
              <a:rPr lang="ru-RU" sz="4000" b="1" dirty="0" smtClean="0"/>
              <a:t>по литературе – 94,                          по </a:t>
            </a:r>
            <a:r>
              <a:rPr lang="ru-RU" sz="4000" b="1" dirty="0"/>
              <a:t>математике – </a:t>
            </a:r>
            <a:r>
              <a:rPr lang="ru-RU" sz="4000" b="1" dirty="0" smtClean="0"/>
              <a:t>84,</a:t>
            </a:r>
          </a:p>
          <a:p>
            <a:pPr marL="0" indent="0">
              <a:buNone/>
            </a:pPr>
            <a:r>
              <a:rPr lang="ru-RU" sz="4000" b="1" dirty="0" smtClean="0"/>
              <a:t>по обществознанию – </a:t>
            </a:r>
            <a:r>
              <a:rPr lang="ru-RU" sz="4000" b="1" dirty="0" smtClean="0">
                <a:solidFill>
                  <a:srgbClr val="FF0000"/>
                </a:solidFill>
              </a:rPr>
              <a:t>100</a:t>
            </a:r>
            <a:r>
              <a:rPr lang="ru-RU" sz="4000" b="1" dirty="0"/>
              <a:t>, </a:t>
            </a:r>
            <a:r>
              <a:rPr lang="ru-RU" sz="4000" b="1" dirty="0" smtClean="0"/>
              <a:t>            по </a:t>
            </a:r>
            <a:r>
              <a:rPr lang="ru-RU" sz="4000" b="1" dirty="0"/>
              <a:t>биологии </a:t>
            </a:r>
            <a:r>
              <a:rPr lang="ru-RU" sz="4000" b="1" dirty="0" smtClean="0"/>
              <a:t>– 93,</a:t>
            </a:r>
          </a:p>
          <a:p>
            <a:pPr marL="0" indent="0">
              <a:buNone/>
            </a:pPr>
            <a:r>
              <a:rPr lang="ru-RU" sz="4000" b="1" dirty="0" smtClean="0"/>
              <a:t>по истории – 85                                 по физике - 81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19 выпускников (42%) набрали </a:t>
            </a:r>
          </a:p>
          <a:p>
            <a:pPr marL="0" indent="0" algn="ctr"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более 240 баллов за 3 предмета. </a:t>
            </a:r>
            <a:endParaRPr lang="ru-RU" sz="5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ПОСТУПЛЕНИЕ В ВУЗЫ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809825"/>
              </p:ext>
            </p:extLst>
          </p:nvPr>
        </p:nvGraphicFramePr>
        <p:xfrm>
          <a:off x="127000" y="139700"/>
          <a:ext cx="11734800" cy="5862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4273416753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3179229360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1779416536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4287756660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381277083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16863069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184394566"/>
                    </a:ext>
                  </a:extLst>
                </a:gridCol>
              </a:tblGrid>
              <a:tr h="1041400">
                <a:tc rowSpan="3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Всего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Поступили в образовательные организации высшего образования (ВПО)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40061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Всего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 том числе: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0823930"/>
                  </a:ext>
                </a:extLst>
              </a:tr>
              <a:tr h="913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ТОП-100</a:t>
                      </a:r>
                      <a:r>
                        <a:rPr lang="ru-RU" sz="2800" baseline="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baseline="0" dirty="0" smtClean="0">
                          <a:effectLst/>
                        </a:rPr>
                        <a:t>вузов страны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профильное направление</a:t>
                      </a:r>
                      <a:endParaRPr lang="ru-RU" sz="2800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98715493"/>
                  </a:ext>
                </a:extLst>
              </a:tr>
              <a:tr h="3298439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45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42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20 (44%)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Высшая школа экономики, РЭУ имени Плеханова, МГПУ, РУДН, МГТУ имени Баумана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92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12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260600"/>
            <a:ext cx="8534400" cy="3733799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smtClean="0"/>
              <a:t>ГИА-2022</a:t>
            </a:r>
            <a:endParaRPr lang="ru-RU" sz="9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3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/>
              <a:t>ЕГЭ-2022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352088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К ЕГЭ (11 класс) допускаются выпускники:</a:t>
            </a:r>
          </a:p>
          <a:p>
            <a:r>
              <a:rPr lang="ru-RU" sz="3200" b="1" dirty="0" smtClean="0"/>
              <a:t>не имеющие академической задолженности и в полном объеме выполнившие учебный план;</a:t>
            </a:r>
          </a:p>
          <a:p>
            <a:r>
              <a:rPr lang="ru-RU" sz="3200" b="1" dirty="0" smtClean="0"/>
              <a:t>успешно написавшие итоговое сочинение (1 декабря 2021).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780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Выставление годовых оценок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322057"/>
              </p:ext>
            </p:extLst>
          </p:nvPr>
        </p:nvGraphicFramePr>
        <p:xfrm>
          <a:off x="684211" y="685800"/>
          <a:ext cx="10606088" cy="380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3044">
                  <a:extLst>
                    <a:ext uri="{9D8B030D-6E8A-4147-A177-3AD203B41FA5}">
                      <a16:colId xmlns:a16="http://schemas.microsoft.com/office/drawing/2014/main" val="2248399310"/>
                    </a:ext>
                  </a:extLst>
                </a:gridCol>
                <a:gridCol w="5303044">
                  <a:extLst>
                    <a:ext uri="{9D8B030D-6E8A-4147-A177-3AD203B41FA5}">
                      <a16:colId xmlns:a16="http://schemas.microsoft.com/office/drawing/2014/main" val="2960070734"/>
                    </a:ext>
                  </a:extLst>
                </a:gridCol>
              </a:tblGrid>
              <a:tr h="122315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 класс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11 класс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419673"/>
                  </a:ext>
                </a:extLst>
              </a:tr>
              <a:tr h="25783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основании полугодовых оценок с учетом промежуточной аттестации по русскому языку, математике, английскому</a:t>
                      </a:r>
                      <a:r>
                        <a:rPr lang="ru-RU" sz="2400" baseline="0" dirty="0" smtClean="0"/>
                        <a:t> языку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основании полугодовых оценок с учетом 2 полугодия:</a:t>
                      </a:r>
                    </a:p>
                    <a:p>
                      <a:r>
                        <a:rPr lang="ru-RU" sz="2400" dirty="0" smtClean="0"/>
                        <a:t>4 5 = 5</a:t>
                      </a:r>
                    </a:p>
                    <a:p>
                      <a:r>
                        <a:rPr lang="ru-RU" sz="2400" dirty="0" smtClean="0"/>
                        <a:t>5 4 = 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27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5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Аттестат о среднем общем образовании</a:t>
            </a:r>
            <a:endParaRPr lang="ru-RU" sz="6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285519"/>
              </p:ext>
            </p:extLst>
          </p:nvPr>
        </p:nvGraphicFramePr>
        <p:xfrm>
          <a:off x="152400" y="685800"/>
          <a:ext cx="11480799" cy="153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324371925"/>
                    </a:ext>
                  </a:extLst>
                </a:gridCol>
                <a:gridCol w="4383483">
                  <a:extLst>
                    <a:ext uri="{9D8B030D-6E8A-4147-A177-3AD203B41FA5}">
                      <a16:colId xmlns:a16="http://schemas.microsoft.com/office/drawing/2014/main" val="3543412239"/>
                    </a:ext>
                  </a:extLst>
                </a:gridCol>
                <a:gridCol w="1928416">
                  <a:extLst>
                    <a:ext uri="{9D8B030D-6E8A-4147-A177-3AD203B41FA5}">
                      <a16:colId xmlns:a16="http://schemas.microsoft.com/office/drawing/2014/main" val="2761817798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11 класс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аттестат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28179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1 полугодие   +   2 полугодие    +   год        +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1 полугодие  +   2 полугодие  +   год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/>
                    </a:p>
                    <a:p>
                      <a:r>
                        <a:rPr lang="ru-RU" sz="1800" b="1" dirty="0" smtClean="0"/>
                        <a:t>/6 = аттестат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072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4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1255</TotalTime>
  <Words>1010</Words>
  <Application>Microsoft Office PowerPoint</Application>
  <PresentationFormat>Широкоэкранный</PresentationFormat>
  <Paragraphs>189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Calibri</vt:lpstr>
      <vt:lpstr>Century Gothic</vt:lpstr>
      <vt:lpstr>Times New Roman</vt:lpstr>
      <vt:lpstr>Wingdings 3</vt:lpstr>
      <vt:lpstr>Сектор</vt:lpstr>
      <vt:lpstr>Государственная  итоговая аттестация</vt:lpstr>
      <vt:lpstr>Результаты ЕГЭ-2021</vt:lpstr>
      <vt:lpstr>Средний балл по школе по ВСЕМ предметАМ (кроме информатики) выше среднего балла по г. орлу</vt:lpstr>
      <vt:lpstr>ИТОГИ ГИА   -   ЕГЭ (11 КЛАСС)</vt:lpstr>
      <vt:lpstr>ПОСТУПЛЕНИЕ В ВУЗЫ</vt:lpstr>
      <vt:lpstr>ГИА-2022</vt:lpstr>
      <vt:lpstr>ЕГЭ-2022</vt:lpstr>
      <vt:lpstr>Выставление годовых оценок</vt:lpstr>
      <vt:lpstr>Аттестат о среднем общем образовании</vt:lpstr>
      <vt:lpstr>Учебные предметы в аттестате</vt:lpstr>
      <vt:lpstr>Элективные курсы в аттестат</vt:lpstr>
      <vt:lpstr>ЕГЭ-2022</vt:lpstr>
      <vt:lpstr>Аттестат с отличием</vt:lpstr>
      <vt:lpstr>Итоговое сочинение – 1 декабря (2 февраля, 4 мая)</vt:lpstr>
      <vt:lpstr>Итоговое сочинение – 1 декабря</vt:lpstr>
      <vt:lpstr>Итоговое сочинение</vt:lpstr>
      <vt:lpstr>Итоговое сочинение</vt:lpstr>
      <vt:lpstr>Итоговое сочинение</vt:lpstr>
      <vt:lpstr>Итоговое сочинение</vt:lpstr>
      <vt:lpstr>Направления итогового сочинения-2021</vt:lpstr>
      <vt:lpstr>ЕГЭ-2022</vt:lpstr>
      <vt:lpstr>ЕГЭ-2022</vt:lpstr>
      <vt:lpstr>Как выбрать предметы</vt:lpstr>
      <vt:lpstr>Презентация PowerPoint</vt:lpstr>
      <vt:lpstr>ПОРЯДОК ПРОВЕДЕНИЯ ГИА</vt:lpstr>
      <vt:lpstr>ЕГЭ-2022</vt:lpstr>
      <vt:lpstr>ЕГЭ-2022</vt:lpstr>
      <vt:lpstr>ПРОБНЫЕ ЭКЗАМЕНЫ</vt:lpstr>
      <vt:lpstr>Изменения в ким егэ</vt:lpstr>
      <vt:lpstr>Стартовая диагностика обществознание 5 человек – группа риска</vt:lpstr>
      <vt:lpstr>Стартовая диагностика русский язык</vt:lpstr>
      <vt:lpstr>Математика</vt:lpstr>
      <vt:lpstr>Стартовая диагностика Английский язык 3 человека – группа риска</vt:lpstr>
      <vt:lpstr>Поступление в ВУЗы</vt:lpstr>
      <vt:lpstr>олимпиады</vt:lpstr>
      <vt:lpstr>олимпиады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 итоговая аттестация</dc:title>
  <dc:creator>Админ</dc:creator>
  <cp:lastModifiedBy>London</cp:lastModifiedBy>
  <cp:revision>82</cp:revision>
  <dcterms:created xsi:type="dcterms:W3CDTF">2016-09-05T11:49:44Z</dcterms:created>
  <dcterms:modified xsi:type="dcterms:W3CDTF">2021-09-17T11:06:07Z</dcterms:modified>
</cp:coreProperties>
</file>